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59" r:id="rId6"/>
    <p:sldId id="261" r:id="rId7"/>
    <p:sldId id="262" r:id="rId8"/>
    <p:sldId id="260" r:id="rId9"/>
    <p:sldId id="264" r:id="rId10"/>
    <p:sldId id="265" r:id="rId11"/>
    <p:sldId id="266" r:id="rId12"/>
    <p:sldId id="267" r:id="rId13"/>
    <p:sldId id="268" r:id="rId14"/>
    <p:sldId id="271" r:id="rId15"/>
    <p:sldId id="272" r:id="rId16"/>
    <p:sldId id="273" r:id="rId17"/>
    <p:sldId id="274" r:id="rId18"/>
    <p:sldId id="275" r:id="rId19"/>
    <p:sldId id="276" r:id="rId20"/>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19" name="18 Marcador de pie de página"/>
          <p:cNvSpPr>
            <a:spLocks noGrp="1"/>
          </p:cNvSpPr>
          <p:nvPr>
            <p:ph type="ftr" sz="quarter" idx="11"/>
          </p:nvPr>
        </p:nvSpPr>
        <p:spPr/>
        <p:txBody>
          <a:bodyPr/>
          <a:lstStyle/>
          <a:p>
            <a:endParaRPr lang="es-PE"/>
          </a:p>
        </p:txBody>
      </p:sp>
      <p:sp>
        <p:nvSpPr>
          <p:cNvPr id="27" name="26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8" name="7 Marcador de pie de página"/>
          <p:cNvSpPr>
            <a:spLocks noGrp="1"/>
          </p:cNvSpPr>
          <p:nvPr>
            <p:ph type="ftr" sz="quarter" idx="11"/>
          </p:nvPr>
        </p:nvSpPr>
        <p:spPr/>
        <p:txBody>
          <a:bodyPr/>
          <a:lstStyle/>
          <a:p>
            <a:endParaRPr lang="es-PE"/>
          </a:p>
        </p:txBody>
      </p:sp>
      <p:sp>
        <p:nvSpPr>
          <p:cNvPr id="9" name="8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3" name="2 Marcador de pie de página"/>
          <p:cNvSpPr>
            <a:spLocks noGrp="1"/>
          </p:cNvSpPr>
          <p:nvPr>
            <p:ph type="ftr" sz="quarter" idx="11"/>
          </p:nvPr>
        </p:nvSpPr>
        <p:spPr/>
        <p:txBody>
          <a:bodyPr/>
          <a:lstStyle/>
          <a:p>
            <a:endParaRPr lang="es-PE"/>
          </a:p>
        </p:txBody>
      </p:sp>
      <p:sp>
        <p:nvSpPr>
          <p:cNvPr id="4" name="3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2FE728BE-DF14-4E0D-A33C-02753ABD1C6B}"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552A66C-4849-4F37-A437-5A639272B90A}" type="datetimeFigureOut">
              <a:rPr lang="es-PE" smtClean="0"/>
              <a:pPr/>
              <a:t>08/07/2016</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a:xfrm>
            <a:off x="8077200" y="6356350"/>
            <a:ext cx="609600" cy="365125"/>
          </a:xfrm>
        </p:spPr>
        <p:txBody>
          <a:bodyPr/>
          <a:lstStyle/>
          <a:p>
            <a:fld id="{2FE728BE-DF14-4E0D-A33C-02753ABD1C6B}" type="slidenum">
              <a:rPr lang="es-PE" smtClean="0"/>
              <a:pPr/>
              <a:t>‹Nº›</a:t>
            </a:fld>
            <a:endParaRPr lang="es-PE"/>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552A66C-4849-4F37-A437-5A639272B90A}" type="datetimeFigureOut">
              <a:rPr lang="es-PE" smtClean="0"/>
              <a:pPr/>
              <a:t>08/07/2016</a:t>
            </a:fld>
            <a:endParaRPr lang="es-PE"/>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PE"/>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FE728BE-DF14-4E0D-A33C-02753ABD1C6B}" type="slidenum">
              <a:rPr lang="es-PE" smtClean="0"/>
              <a:pPr/>
              <a:t>‹Nº›</a:t>
            </a:fld>
            <a:endParaRPr lang="es-PE"/>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b="1" dirty="0"/>
              <a:t>DERECHO COLECTIVO DEL TRABAJO</a:t>
            </a:r>
            <a:endParaRPr lang="es-PE" dirty="0"/>
          </a:p>
        </p:txBody>
      </p:sp>
      <p:sp>
        <p:nvSpPr>
          <p:cNvPr id="3" name="2 Subtítulo"/>
          <p:cNvSpPr>
            <a:spLocks noGrp="1"/>
          </p:cNvSpPr>
          <p:nvPr>
            <p:ph type="subTitle" idx="1"/>
          </p:nvPr>
        </p:nvSpPr>
        <p:spPr/>
        <p:txBody>
          <a:bodyPr/>
          <a:lstStyle/>
          <a:p>
            <a:r>
              <a:rPr lang="es-ES" b="1" dirty="0" err="1"/>
              <a:t>Mg.</a:t>
            </a:r>
            <a:r>
              <a:rPr lang="es-ES" b="1" dirty="0"/>
              <a:t> Fernando Varela Bohórquez</a:t>
            </a:r>
            <a:endParaRPr lang="es-P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S" b="1" dirty="0"/>
              <a:t>LOS SINDICATOS </a:t>
            </a:r>
            <a:endParaRPr lang="es-PE" dirty="0"/>
          </a:p>
        </p:txBody>
      </p:sp>
      <p:sp>
        <p:nvSpPr>
          <p:cNvPr id="3" name="2 Marcador de contenido"/>
          <p:cNvSpPr>
            <a:spLocks noGrp="1"/>
          </p:cNvSpPr>
          <p:nvPr>
            <p:ph idx="1"/>
          </p:nvPr>
        </p:nvSpPr>
        <p:spPr/>
        <p:txBody>
          <a:bodyPr/>
          <a:lstStyle/>
          <a:p>
            <a:pPr algn="just"/>
            <a:r>
              <a:rPr lang="es-ES" dirty="0"/>
              <a:t>Los sindicatos son asociaciones de trabajadores o empleadores cuyo objetivo es la defensa de los intereses profesionales y económicos de los asociados.</a:t>
            </a:r>
            <a:endParaRPr lang="es-PE" dirty="0"/>
          </a:p>
          <a:p>
            <a:endParaRPr lang="es-P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PE" dirty="0" smtClean="0"/>
              <a:t>	SINDICATOS</a:t>
            </a:r>
            <a:endParaRPr lang="es-PE" dirty="0"/>
          </a:p>
        </p:txBody>
      </p:sp>
      <p:sp>
        <p:nvSpPr>
          <p:cNvPr id="3" name="2 Marcador de contenido"/>
          <p:cNvSpPr>
            <a:spLocks noGrp="1"/>
          </p:cNvSpPr>
          <p:nvPr>
            <p:ph idx="1"/>
          </p:nvPr>
        </p:nvSpPr>
        <p:spPr/>
        <p:txBody>
          <a:bodyPr/>
          <a:lstStyle/>
          <a:p>
            <a:r>
              <a:rPr lang="es-ES" dirty="0"/>
              <a:t>Dentro de una organización sindical es pertinente distinguir las siguientes condiciones de sus miembros:</a:t>
            </a:r>
            <a:endParaRPr lang="es-PE" dirty="0"/>
          </a:p>
          <a:p>
            <a:pPr marL="914400" lvl="1" indent="-514350">
              <a:buFont typeface="+mj-lt"/>
              <a:buAutoNum type="arabicPeriod"/>
            </a:pPr>
            <a:r>
              <a:rPr lang="es-ES" dirty="0"/>
              <a:t>Los miembros o afiliados en general</a:t>
            </a:r>
            <a:endParaRPr lang="es-PE" dirty="0"/>
          </a:p>
          <a:p>
            <a:pPr marL="914400" lvl="1" indent="-514350">
              <a:buFont typeface="+mj-lt"/>
              <a:buAutoNum type="arabicPeriod"/>
            </a:pPr>
            <a:r>
              <a:rPr lang="es-ES" dirty="0"/>
              <a:t>Los delegados sindicales</a:t>
            </a:r>
            <a:endParaRPr lang="es-PE" dirty="0"/>
          </a:p>
          <a:p>
            <a:pPr marL="914400" lvl="1" indent="-514350">
              <a:buFont typeface="+mj-lt"/>
              <a:buAutoNum type="arabicPeriod"/>
            </a:pPr>
            <a:r>
              <a:rPr lang="es-ES" dirty="0"/>
              <a:t>La junta o directiva</a:t>
            </a:r>
            <a:endParaRPr lang="es-PE" dirty="0"/>
          </a:p>
          <a:p>
            <a:r>
              <a:rPr lang="es-ES" dirty="0"/>
              <a:t>Todos los miembros del sindicato conforman a su vez la asamblea general. </a:t>
            </a:r>
            <a:endParaRPr lang="es-PE" dirty="0"/>
          </a:p>
          <a:p>
            <a:endParaRPr lang="es-P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1143000"/>
          </a:xfrm>
        </p:spPr>
        <p:txBody>
          <a:bodyPr>
            <a:normAutofit fontScale="90000"/>
          </a:bodyPr>
          <a:lstStyle/>
          <a:p>
            <a:pPr lvl="0"/>
            <a:r>
              <a:rPr lang="es-ES" b="1" i="1" dirty="0"/>
              <a:t>FEDERACIONES Y </a:t>
            </a:r>
            <a:r>
              <a:rPr lang="es-ES" b="1" i="1" dirty="0" smtClean="0"/>
              <a:t>CONFEDERACIONES</a:t>
            </a:r>
            <a:endParaRPr lang="es-PE" b="1" i="1" dirty="0"/>
          </a:p>
        </p:txBody>
      </p:sp>
      <p:sp>
        <p:nvSpPr>
          <p:cNvPr id="3" name="2 Marcador de contenido"/>
          <p:cNvSpPr>
            <a:spLocks noGrp="1"/>
          </p:cNvSpPr>
          <p:nvPr>
            <p:ph idx="1"/>
          </p:nvPr>
        </p:nvSpPr>
        <p:spPr/>
        <p:txBody>
          <a:bodyPr/>
          <a:lstStyle/>
          <a:p>
            <a:r>
              <a:rPr lang="es-PE" dirty="0" smtClean="0"/>
              <a:t>También se les conoce como organizaciones sindicales de grado superior. </a:t>
            </a:r>
          </a:p>
          <a:p>
            <a:r>
              <a:rPr lang="es-ES" dirty="0"/>
              <a:t>Para constituir una federación se requiere la unión de no menos de dos (2) sindicatos registrados de la misma actividad o clase.</a:t>
            </a:r>
            <a:endParaRPr lang="es-PE" dirty="0"/>
          </a:p>
          <a:p>
            <a:r>
              <a:rPr lang="es-ES" dirty="0"/>
              <a:t>Para constituir una confederación se requiere la unión de no menos de dos (2) federaciones registradas</a:t>
            </a:r>
            <a:endParaRPr lang="es-PE" dirty="0"/>
          </a:p>
          <a:p>
            <a:endParaRPr lang="es-P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b="1" i="1" dirty="0"/>
              <a:t>EL EMPLEADOR O GRUPO DE </a:t>
            </a:r>
            <a:r>
              <a:rPr lang="es-ES" b="1" i="1" dirty="0" smtClean="0"/>
              <a:t>EMPLEADORES</a:t>
            </a:r>
            <a:endParaRPr lang="es-PE" dirty="0"/>
          </a:p>
        </p:txBody>
      </p:sp>
      <p:sp>
        <p:nvSpPr>
          <p:cNvPr id="3" name="2 Marcador de contenido"/>
          <p:cNvSpPr>
            <a:spLocks noGrp="1"/>
          </p:cNvSpPr>
          <p:nvPr>
            <p:ph idx="1"/>
          </p:nvPr>
        </p:nvSpPr>
        <p:spPr/>
        <p:txBody>
          <a:bodyPr/>
          <a:lstStyle/>
          <a:p>
            <a:r>
              <a:rPr lang="es-ES" dirty="0"/>
              <a:t>En el Perú, los empleadores se encuentran organizados en cámaras como en sociedades o asociaciones, las cuales han sido centralizadas en la CONFIEP – Confederación Institucional de Empresas Privadas -. </a:t>
            </a:r>
            <a:endParaRPr lang="es-PE" dirty="0"/>
          </a:p>
          <a:p>
            <a:endParaRPr lang="es-P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r>
              <a:rPr lang="es-ES" b="1" dirty="0"/>
              <a:t>CLASES DE </a:t>
            </a:r>
            <a:r>
              <a:rPr lang="es-ES" b="1" dirty="0" smtClean="0"/>
              <a:t>SINDICATOS</a:t>
            </a:r>
            <a:endParaRPr lang="es-PE" dirty="0"/>
          </a:p>
        </p:txBody>
      </p:sp>
      <p:sp>
        <p:nvSpPr>
          <p:cNvPr id="3" name="2 Marcador de contenido"/>
          <p:cNvSpPr>
            <a:spLocks noGrp="1"/>
          </p:cNvSpPr>
          <p:nvPr>
            <p:ph idx="1"/>
          </p:nvPr>
        </p:nvSpPr>
        <p:spPr/>
        <p:txBody>
          <a:bodyPr/>
          <a:lstStyle/>
          <a:p>
            <a:r>
              <a:rPr lang="es-PE" dirty="0" smtClean="0"/>
              <a:t>Sindicato de empresa</a:t>
            </a:r>
          </a:p>
          <a:p>
            <a:r>
              <a:rPr lang="es-PE" dirty="0" smtClean="0"/>
              <a:t>Sindicato de actividad</a:t>
            </a:r>
          </a:p>
          <a:p>
            <a:r>
              <a:rPr lang="es-PE" dirty="0" smtClean="0"/>
              <a:t>Sindicato de gremio</a:t>
            </a:r>
          </a:p>
          <a:p>
            <a:r>
              <a:rPr lang="es-PE" dirty="0" smtClean="0"/>
              <a:t>Sindicato de oficios varios</a:t>
            </a:r>
          </a:p>
          <a:p>
            <a:r>
              <a:rPr lang="es-PE" dirty="0" smtClean="0"/>
              <a:t>Sindicato de empleadores</a:t>
            </a:r>
            <a:endParaRPr lang="es-P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PE" dirty="0" smtClean="0"/>
              <a:t>DERECHOS DE LAS ORGANIZACIONES SINDICALES</a:t>
            </a:r>
            <a:endParaRPr lang="es-PE" dirty="0"/>
          </a:p>
        </p:txBody>
      </p:sp>
      <p:sp>
        <p:nvSpPr>
          <p:cNvPr id="3" name="2 Marcador de contenido"/>
          <p:cNvSpPr>
            <a:spLocks noGrp="1"/>
          </p:cNvSpPr>
          <p:nvPr>
            <p:ph idx="1"/>
          </p:nvPr>
        </p:nvSpPr>
        <p:spPr/>
        <p:txBody>
          <a:bodyPr>
            <a:normAutofit/>
          </a:bodyPr>
          <a:lstStyle/>
          <a:p>
            <a:r>
              <a:rPr lang="es-ES" dirty="0"/>
              <a:t>La legislación nacional reconoce expresamente los siguientes derechos de las organizaciones sindicales:</a:t>
            </a:r>
            <a:endParaRPr lang="es-PE" dirty="0"/>
          </a:p>
          <a:p>
            <a:pPr marL="914400" lvl="1" indent="-514350">
              <a:buFont typeface="+mj-lt"/>
              <a:buAutoNum type="arabicPeriod"/>
            </a:pPr>
            <a:r>
              <a:rPr lang="es-ES" dirty="0"/>
              <a:t>Redactar sus estatutos y reglamentos administrativos</a:t>
            </a:r>
            <a:endParaRPr lang="es-PE" dirty="0"/>
          </a:p>
          <a:p>
            <a:pPr marL="914400" lvl="1" indent="-514350">
              <a:buFont typeface="+mj-lt"/>
              <a:buAutoNum type="arabicPeriod"/>
            </a:pPr>
            <a:r>
              <a:rPr lang="es-ES" dirty="0"/>
              <a:t>Elegir libremente a sus representantes</a:t>
            </a:r>
            <a:endParaRPr lang="es-PE" dirty="0"/>
          </a:p>
          <a:p>
            <a:pPr marL="914400" lvl="1" indent="-514350">
              <a:buFont typeface="+mj-lt"/>
              <a:buAutoNum type="arabicPeriod"/>
            </a:pPr>
            <a:r>
              <a:rPr lang="es-ES" dirty="0"/>
              <a:t>Organizar su administración y sus actividades</a:t>
            </a:r>
            <a:endParaRPr lang="es-PE" dirty="0"/>
          </a:p>
          <a:p>
            <a:pPr marL="914400" lvl="1" indent="-514350">
              <a:buFont typeface="+mj-lt"/>
              <a:buAutoNum type="arabicPeriod"/>
            </a:pPr>
            <a:r>
              <a:rPr lang="es-ES" dirty="0"/>
              <a:t>Formular su programa de acción</a:t>
            </a:r>
            <a:endParaRPr lang="es-PE" dirty="0"/>
          </a:p>
          <a:p>
            <a:pPr marL="914400" lvl="1" indent="-514350">
              <a:buFont typeface="+mj-lt"/>
              <a:buAutoNum type="arabicPeriod"/>
            </a:pPr>
            <a:r>
              <a:rPr lang="es-ES" dirty="0"/>
              <a:t>Que sus dirigentes gocen de licencias sindicales. </a:t>
            </a:r>
            <a:endParaRPr lang="es-PE" dirty="0"/>
          </a:p>
          <a:p>
            <a:pPr marL="914400" lvl="1" indent="-514350">
              <a:buFont typeface="+mj-lt"/>
              <a:buAutoNum type="arabicPeriod"/>
            </a:pPr>
            <a:r>
              <a:rPr lang="es-ES" dirty="0"/>
              <a:t>A que sus miembros gocen del fuero sindical.</a:t>
            </a:r>
            <a:endParaRPr lang="es-PE" dirty="0"/>
          </a:p>
          <a:p>
            <a:endParaRPr lang="es-P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b="1" dirty="0"/>
              <a:t>IMPEDIMENTOS DE LAS ORGANIZACIONES SINDICALES</a:t>
            </a:r>
            <a:r>
              <a:rPr lang="es-ES" b="1" dirty="0" smtClean="0"/>
              <a:t>:</a:t>
            </a:r>
            <a:endParaRPr lang="es-PE" dirty="0"/>
          </a:p>
        </p:txBody>
      </p:sp>
      <p:sp>
        <p:nvSpPr>
          <p:cNvPr id="3" name="2 Marcador de contenido"/>
          <p:cNvSpPr>
            <a:spLocks noGrp="1"/>
          </p:cNvSpPr>
          <p:nvPr>
            <p:ph idx="1"/>
          </p:nvPr>
        </p:nvSpPr>
        <p:spPr/>
        <p:txBody>
          <a:bodyPr>
            <a:normAutofit fontScale="85000" lnSpcReduction="20000"/>
          </a:bodyPr>
          <a:lstStyle/>
          <a:p>
            <a:r>
              <a:rPr lang="es-ES" dirty="0"/>
              <a:t>Las organizaciones sindicales están impedidas de:</a:t>
            </a:r>
            <a:endParaRPr lang="es-PE" b="1" dirty="0"/>
          </a:p>
          <a:p>
            <a:pPr marL="514350" lvl="0" indent="-514350">
              <a:buFont typeface="+mj-lt"/>
              <a:buAutoNum type="arabicPeriod"/>
            </a:pPr>
            <a:r>
              <a:rPr lang="es-ES" dirty="0"/>
              <a:t>Dedicarse institucionalmente de manera exclusiva a asuntos de política partidaria.</a:t>
            </a:r>
            <a:endParaRPr lang="es-PE" dirty="0"/>
          </a:p>
          <a:p>
            <a:pPr marL="514350" lvl="0" indent="-514350">
              <a:buFont typeface="+mj-lt"/>
              <a:buAutoNum type="arabicPeriod"/>
            </a:pPr>
            <a:r>
              <a:rPr lang="es-ES" dirty="0"/>
              <a:t>Coaccionar directa o indirectamente a los trabajadores a ingresar o retirarse de la organización sindical</a:t>
            </a:r>
            <a:endParaRPr lang="es-PE" dirty="0"/>
          </a:p>
          <a:p>
            <a:pPr marL="514350" lvl="0" indent="-514350">
              <a:buFont typeface="+mj-lt"/>
              <a:buAutoNum type="arabicPeriod"/>
            </a:pPr>
            <a:r>
              <a:rPr lang="es-ES" dirty="0"/>
              <a:t>Aplicar fondos o bienes sociales a fines diversos de los que constituyen el objeto de la organización sindical </a:t>
            </a:r>
            <a:endParaRPr lang="es-PE" dirty="0"/>
          </a:p>
          <a:p>
            <a:pPr marL="514350" lvl="0" indent="-514350">
              <a:buFont typeface="+mj-lt"/>
              <a:buAutoNum type="arabicPeriod"/>
            </a:pPr>
            <a:r>
              <a:rPr lang="es-ES" dirty="0"/>
              <a:t>Aplicar fondos o bienes sociales sin que hayan sido debidamente autorizados en la forma prevista por la ley o por el estatuto.</a:t>
            </a:r>
            <a:endParaRPr lang="es-PE" dirty="0"/>
          </a:p>
          <a:p>
            <a:pPr marL="514350" lvl="0" indent="-514350">
              <a:buFont typeface="+mj-lt"/>
              <a:buAutoNum type="arabicPeriod"/>
            </a:pPr>
            <a:r>
              <a:rPr lang="es-ES" dirty="0"/>
              <a:t>Distribuir directa o indirectamente rentas o bienes del patrimonio sindical.</a:t>
            </a:r>
            <a:endParaRPr lang="es-PE" dirty="0"/>
          </a:p>
          <a:p>
            <a:pPr marL="514350" lvl="0" indent="-514350">
              <a:buFont typeface="+mj-lt"/>
              <a:buAutoNum type="arabicPeriod"/>
            </a:pPr>
            <a:r>
              <a:rPr lang="es-ES" dirty="0"/>
              <a:t>Realizar o estimular actividades contrarias a la ley o al orden público</a:t>
            </a:r>
            <a:r>
              <a:rPr lang="es-ES" dirty="0" smtClean="0"/>
              <a:t>.</a:t>
            </a:r>
            <a:endParaRPr lang="es-P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PE" dirty="0" smtClean="0"/>
              <a:t>OBLIGACIONES DE LAS ORGANIZACIONES SINDICALES</a:t>
            </a:r>
            <a:endParaRPr lang="es-PE" dirty="0"/>
          </a:p>
        </p:txBody>
      </p:sp>
      <p:sp>
        <p:nvSpPr>
          <p:cNvPr id="3" name="2 Marcador de contenido"/>
          <p:cNvSpPr>
            <a:spLocks noGrp="1"/>
          </p:cNvSpPr>
          <p:nvPr>
            <p:ph idx="1"/>
          </p:nvPr>
        </p:nvSpPr>
        <p:spPr/>
        <p:txBody>
          <a:bodyPr>
            <a:normAutofit fontScale="85000" lnSpcReduction="20000"/>
          </a:bodyPr>
          <a:lstStyle/>
          <a:p>
            <a:r>
              <a:rPr lang="es-ES" dirty="0" smtClean="0"/>
              <a:t>Son </a:t>
            </a:r>
            <a:r>
              <a:rPr lang="es-ES" dirty="0"/>
              <a:t>obligaciones de las organizaciones sindicales:</a:t>
            </a:r>
            <a:endParaRPr lang="es-PE" dirty="0"/>
          </a:p>
          <a:p>
            <a:pPr marL="514350" lvl="0" indent="-514350">
              <a:buFont typeface="+mj-lt"/>
              <a:buAutoNum type="arabicPeriod"/>
            </a:pPr>
            <a:r>
              <a:rPr lang="es-ES" dirty="0"/>
              <a:t>Observar estrictamente sus normas institucionales con sujeción a las leyes y normas que las regulan. </a:t>
            </a:r>
            <a:endParaRPr lang="es-PE" dirty="0"/>
          </a:p>
          <a:p>
            <a:pPr marL="514350" lvl="0" indent="-514350">
              <a:buFont typeface="+mj-lt"/>
              <a:buAutoNum type="arabicPeriod"/>
            </a:pPr>
            <a:r>
              <a:rPr lang="es-ES" dirty="0"/>
              <a:t>Llevar libros de actas, de registro de afiliación y de contabilidad debidamente sellados por la Autoridad de Trabajo.</a:t>
            </a:r>
            <a:endParaRPr lang="es-PE" dirty="0"/>
          </a:p>
          <a:p>
            <a:pPr marL="514350" lvl="0" indent="-514350">
              <a:buFont typeface="+mj-lt"/>
              <a:buAutoNum type="arabicPeriod"/>
            </a:pPr>
            <a:r>
              <a:rPr lang="es-ES" dirty="0"/>
              <a:t>Asentar en el libro de actas las correspondientes asambleas y sesiones de la junta directiva así como los acuerdos referentes a las mismas y demás decisiones de interés general.</a:t>
            </a:r>
            <a:endParaRPr lang="es-PE" dirty="0"/>
          </a:p>
          <a:p>
            <a:pPr marL="514350" lvl="0" indent="-514350">
              <a:buFont typeface="+mj-lt"/>
              <a:buAutoNum type="arabicPeriod"/>
            </a:pPr>
            <a:r>
              <a:rPr lang="es-ES" dirty="0"/>
              <a:t>Otorgar a sus dirigentes la credencial que los acredite como tales.</a:t>
            </a:r>
            <a:endParaRPr lang="es-PE" dirty="0"/>
          </a:p>
          <a:p>
            <a:pPr marL="514350" lvl="0" indent="-514350">
              <a:buFont typeface="+mj-lt"/>
              <a:buAutoNum type="arabicPeriod"/>
            </a:pPr>
            <a:r>
              <a:rPr lang="es-ES" dirty="0"/>
              <a:t>Comunicar a la Autoridad de Trabajo la reforma de sus estatutos, la nómina de junta directiva y los cambios que en ellas se produzcan dentro de los cinco (5) días hábiles siguientes de ocurridos.</a:t>
            </a:r>
            <a:endParaRPr lang="es-PE" dirty="0"/>
          </a:p>
          <a:p>
            <a:endParaRPr lang="es-P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PE" dirty="0" smtClean="0"/>
              <a:t>REPRESENTACIÓN DE UN SINDICATO</a:t>
            </a:r>
            <a:endParaRPr lang="es-PE" dirty="0"/>
          </a:p>
        </p:txBody>
      </p:sp>
      <p:sp>
        <p:nvSpPr>
          <p:cNvPr id="3" name="2 Marcador de contenido"/>
          <p:cNvSpPr>
            <a:spLocks noGrp="1"/>
          </p:cNvSpPr>
          <p:nvPr>
            <p:ph idx="1"/>
          </p:nvPr>
        </p:nvSpPr>
        <p:spPr/>
        <p:txBody>
          <a:bodyPr>
            <a:normAutofit fontScale="92500" lnSpcReduction="10000"/>
          </a:bodyPr>
          <a:lstStyle/>
          <a:p>
            <a:pPr algn="just"/>
            <a:r>
              <a:rPr lang="es-ES" i="1" dirty="0"/>
              <a:t>“La representación, doctrinariamente hablando, es consustancial al sindicato. Etimológicamente, sindicato deriva de </a:t>
            </a:r>
            <a:r>
              <a:rPr lang="es-ES" i="1" dirty="0" err="1"/>
              <a:t>Syndicos</a:t>
            </a:r>
            <a:r>
              <a:rPr lang="es-ES" i="1" dirty="0"/>
              <a:t> que designaba “a la persona encargada de representar los intereses de un grupo de individuos, esto es, el procurados que defendía los derechos de una corporación. De ahí, la voz sindicato retuvo, en las lenguas romances, el concepto de procuración y representación”</a:t>
            </a:r>
            <a:r>
              <a:rPr lang="es-ES" dirty="0"/>
              <a:t>. </a:t>
            </a:r>
            <a:endParaRPr lang="es-ES" dirty="0" smtClean="0"/>
          </a:p>
          <a:p>
            <a:pPr algn="just"/>
            <a:endParaRPr lang="es-PE" dirty="0"/>
          </a:p>
          <a:p>
            <a:pPr algn="just"/>
            <a:r>
              <a:rPr lang="es-PE" dirty="0"/>
              <a:t>Mario Paco </a:t>
            </a:r>
            <a:r>
              <a:rPr lang="es-PE" dirty="0" err="1"/>
              <a:t>Cosmópolis</a:t>
            </a:r>
            <a:r>
              <a:rPr lang="es-PE" dirty="0"/>
              <a:t> (1988) “Los sindicatos en el Perú” en “Los sindicatos en Iberoamérica”, Lima: Editorial AELE. Página 271.</a:t>
            </a:r>
          </a:p>
          <a:p>
            <a:pPr algn="just"/>
            <a:r>
              <a:rPr lang="es-PE" dirty="0"/>
              <a:t> </a:t>
            </a:r>
          </a:p>
          <a:p>
            <a:endParaRPr lang="es-P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b="1" dirty="0"/>
              <a:t>CAPACIDAD </a:t>
            </a:r>
            <a:r>
              <a:rPr lang="es-ES" b="1" dirty="0" smtClean="0"/>
              <a:t>NEGOCIAL</a:t>
            </a:r>
            <a:r>
              <a:rPr lang="es-PE" b="1" dirty="0" smtClean="0"/>
              <a:t> DE UN SINDICATO</a:t>
            </a:r>
            <a:endParaRPr lang="es-PE" dirty="0"/>
          </a:p>
        </p:txBody>
      </p:sp>
      <p:sp>
        <p:nvSpPr>
          <p:cNvPr id="3" name="2 Marcador de contenido"/>
          <p:cNvSpPr>
            <a:spLocks noGrp="1"/>
          </p:cNvSpPr>
          <p:nvPr>
            <p:ph idx="1"/>
          </p:nvPr>
        </p:nvSpPr>
        <p:spPr/>
        <p:txBody>
          <a:bodyPr>
            <a:normAutofit/>
          </a:bodyPr>
          <a:lstStyle/>
          <a:p>
            <a:pPr algn="just"/>
            <a:r>
              <a:rPr lang="es-ES" dirty="0"/>
              <a:t>Tendrán capacidad para negociar colectivamente en representación de los trabajadores:</a:t>
            </a:r>
            <a:endParaRPr lang="es-PE" dirty="0"/>
          </a:p>
          <a:p>
            <a:pPr marL="914400" lvl="1" indent="-514350" algn="just">
              <a:buFont typeface="+mj-lt"/>
              <a:buAutoNum type="arabicPeriod"/>
            </a:pPr>
            <a:r>
              <a:rPr lang="es-ES" dirty="0"/>
              <a:t>En las convenciones colectivas de empresa, el sindicato respectivo o, a falta de este, los representantes expresamente elegidos por la mayoría absoluta de trabajadores.</a:t>
            </a:r>
            <a:endParaRPr lang="es-PE" dirty="0"/>
          </a:p>
          <a:p>
            <a:pPr marL="914400" lvl="1" indent="-514350" algn="just">
              <a:buFont typeface="+mj-lt"/>
              <a:buAutoNum type="arabicPeriod"/>
            </a:pPr>
            <a:r>
              <a:rPr lang="es-ES" dirty="0" smtClean="0"/>
              <a:t>En </a:t>
            </a:r>
            <a:r>
              <a:rPr lang="es-ES" dirty="0"/>
              <a:t>las convenciones por rama de actividad o gremio, la organización sindical o conjunto de ellas de la rama o gremio correspondiente.</a:t>
            </a:r>
            <a:endParaRPr lang="es-PE" dirty="0"/>
          </a:p>
          <a:p>
            <a:endParaRPr lang="es-P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p:txBody>
          <a:bodyPr/>
          <a:lstStyle/>
          <a:p>
            <a:pPr algn="ctr">
              <a:buNone/>
            </a:pPr>
            <a:r>
              <a:rPr lang="es-ES" b="1" dirty="0" smtClean="0"/>
              <a:t>	INTRODUCCIÓN </a:t>
            </a:r>
            <a:r>
              <a:rPr lang="es-ES" b="1" dirty="0"/>
              <a:t>AL DERECHO COLECTIVO DE TRABAJO </a:t>
            </a:r>
            <a:endParaRPr lang="es-ES" b="1" dirty="0" smtClean="0"/>
          </a:p>
          <a:p>
            <a:pPr algn="ctr">
              <a:buNone/>
            </a:pPr>
            <a:endParaRPr lang="es-ES" b="1" dirty="0" smtClean="0"/>
          </a:p>
          <a:p>
            <a:pPr marL="514350" indent="-514350">
              <a:buFont typeface="+mj-lt"/>
              <a:buAutoNum type="arabicPeriod"/>
            </a:pPr>
            <a:r>
              <a:rPr lang="es-ES" sz="2000" b="1" dirty="0" smtClean="0"/>
              <a:t>DERECHO </a:t>
            </a:r>
            <a:r>
              <a:rPr lang="es-ES" sz="2000" b="1" dirty="0"/>
              <a:t>COLECTIVO DEL TRABAJO EN LA CONSTITUCIÓN, </a:t>
            </a:r>
            <a:endParaRPr lang="es-ES" sz="2000" b="1" dirty="0" smtClean="0"/>
          </a:p>
          <a:p>
            <a:pPr marL="514350" indent="-514350">
              <a:buFont typeface="+mj-lt"/>
              <a:buAutoNum type="arabicPeriod"/>
            </a:pPr>
            <a:r>
              <a:rPr lang="es-ES" sz="2000" b="1" dirty="0" smtClean="0"/>
              <a:t>SUJETOS </a:t>
            </a:r>
            <a:r>
              <a:rPr lang="es-ES" sz="2000" b="1" dirty="0"/>
              <a:t>DEL DERECHO COLECTIVO DEL TRABAJO Y DERECHOS </a:t>
            </a:r>
            <a:endParaRPr lang="es-ES" sz="2000" b="1" dirty="0" smtClean="0"/>
          </a:p>
          <a:p>
            <a:pPr marL="514350" indent="-514350">
              <a:buFont typeface="+mj-lt"/>
              <a:buAutoNum type="arabicPeriod"/>
            </a:pPr>
            <a:r>
              <a:rPr lang="es-ES" sz="2000" b="1" dirty="0" smtClean="0"/>
              <a:t> </a:t>
            </a:r>
            <a:r>
              <a:rPr lang="es-ES" sz="2000" b="1" dirty="0"/>
              <a:t>OBLIGACIONES DE LOS SUJETOS)</a:t>
            </a:r>
            <a:endParaRPr lang="es-PE" sz="2000" b="1" dirty="0"/>
          </a:p>
          <a:p>
            <a:pPr>
              <a:buNone/>
            </a:pPr>
            <a:endParaRPr lang="es-P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DERECHO COLECTIVO DEL TRABAJO EN LA CONSTITUCIÓN, </a:t>
            </a:r>
            <a:endParaRPr lang="es-PE" dirty="0"/>
          </a:p>
        </p:txBody>
      </p:sp>
      <p:sp>
        <p:nvSpPr>
          <p:cNvPr id="3" name="2 Marcador de contenido"/>
          <p:cNvSpPr>
            <a:spLocks noGrp="1"/>
          </p:cNvSpPr>
          <p:nvPr>
            <p:ph idx="1"/>
          </p:nvPr>
        </p:nvSpPr>
        <p:spPr/>
        <p:txBody>
          <a:bodyPr/>
          <a:lstStyle/>
          <a:p>
            <a:pPr lvl="0"/>
            <a:r>
              <a:rPr lang="es-ES" b="1" dirty="0"/>
              <a:t>Constitución de 1933</a:t>
            </a:r>
            <a:endParaRPr lang="es-PE" dirty="0"/>
          </a:p>
          <a:p>
            <a:pPr>
              <a:buNone/>
            </a:pPr>
            <a:r>
              <a:rPr lang="es-ES" dirty="0" smtClean="0"/>
              <a:t>	En </a:t>
            </a:r>
            <a:r>
              <a:rPr lang="es-ES" dirty="0"/>
              <a:t>ésta constitución el artículo 43 se refería al contrato colectivo de trabajo señalando: “El Estado legislará el contrato colectivo de trabajo”</a:t>
            </a:r>
            <a:r>
              <a:rPr lang="es-ES" b="1" dirty="0"/>
              <a:t>. </a:t>
            </a:r>
            <a:r>
              <a:rPr lang="es-ES" dirty="0"/>
              <a:t>Como se puede observar, so se hacía referencia alguna al derecho sindical o a la huelga, es decir no eran considerados derechos de jerarquía constitucionales. </a:t>
            </a:r>
            <a:endParaRPr lang="es-PE" dirty="0"/>
          </a:p>
          <a:p>
            <a:pPr>
              <a:buNone/>
            </a:pPr>
            <a:endParaRPr lang="es-P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PE" b="1" dirty="0"/>
              <a:t>DERECHO COLECTIVO DEL </a:t>
            </a:r>
            <a:r>
              <a:rPr lang="es-PE" b="1" dirty="0" smtClean="0"/>
              <a:t>TRABAJO</a:t>
            </a:r>
            <a:endParaRPr lang="es-PE" dirty="0"/>
          </a:p>
        </p:txBody>
      </p:sp>
      <p:sp>
        <p:nvSpPr>
          <p:cNvPr id="3" name="2 Marcador de contenido"/>
          <p:cNvSpPr>
            <a:spLocks noGrp="1"/>
          </p:cNvSpPr>
          <p:nvPr>
            <p:ph idx="1"/>
          </p:nvPr>
        </p:nvSpPr>
        <p:spPr/>
        <p:txBody>
          <a:bodyPr>
            <a:normAutofit/>
          </a:bodyPr>
          <a:lstStyle/>
          <a:p>
            <a:pPr algn="just"/>
            <a:r>
              <a:rPr lang="es-ES" dirty="0"/>
              <a:t>El derecho del trabajo tradicionalmente tiene dos bloques de estudio, el derecho laboral individual y el derecho laboral colectivo; éste segundo bloque se encuentra abocado al estudio y regulación de las conductas de los trabajadores con su empleador o grupo de empleadores que tengan por objeto fijar o modificar reglas comunes a las categorías trabajadores, o a la defensa de sus derechos de los trabajadores o empleadores agremiados en las organizaciones sindicales. </a:t>
            </a:r>
            <a:endParaRPr lang="es-PE" dirty="0"/>
          </a:p>
          <a:p>
            <a:endParaRPr lang="es-P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DERECHO COLECTIVO DEL TRABAJO EN LA CONSTITUCIÓN, </a:t>
            </a:r>
            <a:endParaRPr lang="es-PE" dirty="0"/>
          </a:p>
        </p:txBody>
      </p:sp>
      <p:sp>
        <p:nvSpPr>
          <p:cNvPr id="3" name="2 Marcador de contenido"/>
          <p:cNvSpPr>
            <a:spLocks noGrp="1"/>
          </p:cNvSpPr>
          <p:nvPr>
            <p:ph idx="1"/>
          </p:nvPr>
        </p:nvSpPr>
        <p:spPr/>
        <p:txBody>
          <a:bodyPr>
            <a:normAutofit fontScale="85000" lnSpcReduction="20000"/>
          </a:bodyPr>
          <a:lstStyle/>
          <a:p>
            <a:r>
              <a:rPr lang="es-PE" dirty="0" smtClean="0"/>
              <a:t>Artículo 51 Constitución de 1979</a:t>
            </a:r>
            <a:endParaRPr lang="es-PE" dirty="0"/>
          </a:p>
          <a:p>
            <a:pPr lvl="0">
              <a:buNone/>
            </a:pPr>
            <a:r>
              <a:rPr lang="es-ES" i="1" dirty="0"/>
              <a:t>	</a:t>
            </a:r>
            <a:endParaRPr lang="es-ES" i="1" dirty="0" smtClean="0"/>
          </a:p>
          <a:p>
            <a:pPr lvl="0" algn="just">
              <a:buNone/>
            </a:pPr>
            <a:r>
              <a:rPr lang="es-ES" i="1" dirty="0"/>
              <a:t>	</a:t>
            </a:r>
            <a:r>
              <a:rPr lang="es-ES" i="1" dirty="0" smtClean="0"/>
              <a:t>“</a:t>
            </a:r>
            <a:r>
              <a:rPr lang="es-ES" i="1" dirty="0"/>
              <a:t>El Estado reconoce a los trabajadores el derecho a la sindicalización sin autorización previa. </a:t>
            </a:r>
            <a:r>
              <a:rPr lang="es-ES" b="1" i="1" dirty="0"/>
              <a:t>Nadie está obligado a formar parte de un sindicato ni impedido de hacerlo. </a:t>
            </a:r>
            <a:r>
              <a:rPr lang="es-ES" i="1" dirty="0"/>
              <a:t>Los sindicatos tienen derecho a crear organismos de grado superior, sin que pueda impedirse u obstaculizarse la constitución, el funcionamiento y la administración de los organismos sindicales.</a:t>
            </a:r>
            <a:endParaRPr lang="es-PE" dirty="0"/>
          </a:p>
          <a:p>
            <a:pPr algn="just">
              <a:buNone/>
            </a:pPr>
            <a:r>
              <a:rPr lang="es-ES" i="1" dirty="0" smtClean="0"/>
              <a:t>	Las </a:t>
            </a:r>
            <a:r>
              <a:rPr lang="es-ES" i="1" dirty="0"/>
              <a:t>organizaciones sindicales se disuelven por acuerdo de sus miembros o por resolución de última instancia de la Corte Suprema.</a:t>
            </a:r>
            <a:endParaRPr lang="es-PE" dirty="0"/>
          </a:p>
          <a:p>
            <a:pPr algn="just">
              <a:buNone/>
            </a:pPr>
            <a:r>
              <a:rPr lang="es-ES" b="1" i="1" dirty="0" smtClean="0"/>
              <a:t>	Los </a:t>
            </a:r>
            <a:r>
              <a:rPr lang="es-ES" b="1" i="1" dirty="0"/>
              <a:t>dirigentes sindicales de todo nivel gozan de las garantías para el desarrollo de las funciones que les corresponden”.</a:t>
            </a:r>
            <a:endParaRPr lang="es-PE" dirty="0"/>
          </a:p>
          <a:p>
            <a:endParaRPr lang="es-P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DERECHO COLECTIVO DEL TRABAJO EN LA CONSTITUCIÓN, </a:t>
            </a:r>
            <a:endParaRPr lang="es-PE" dirty="0"/>
          </a:p>
        </p:txBody>
      </p:sp>
      <p:sp>
        <p:nvSpPr>
          <p:cNvPr id="3" name="2 Marcador de contenido"/>
          <p:cNvSpPr>
            <a:spLocks noGrp="1"/>
          </p:cNvSpPr>
          <p:nvPr>
            <p:ph idx="1"/>
          </p:nvPr>
        </p:nvSpPr>
        <p:spPr/>
        <p:txBody>
          <a:bodyPr>
            <a:normAutofit/>
          </a:bodyPr>
          <a:lstStyle/>
          <a:p>
            <a:r>
              <a:rPr lang="es-PE" dirty="0" smtClean="0"/>
              <a:t>Artículo 54Constitución de 1979</a:t>
            </a:r>
          </a:p>
          <a:p>
            <a:pPr lvl="0">
              <a:buNone/>
            </a:pPr>
            <a:r>
              <a:rPr lang="es-ES" i="1" dirty="0" smtClean="0"/>
              <a:t>	“</a:t>
            </a:r>
            <a:r>
              <a:rPr lang="es-ES" i="1" dirty="0"/>
              <a:t>Las convenciones colectivas de trabajo entre los trabajadores y empleadores tienen fuerza de Ley para las partes</a:t>
            </a:r>
            <a:endParaRPr lang="es-PE" dirty="0"/>
          </a:p>
          <a:p>
            <a:pPr>
              <a:buNone/>
            </a:pPr>
            <a:r>
              <a:rPr lang="es-ES" i="1" dirty="0" smtClean="0"/>
              <a:t>	El </a:t>
            </a:r>
            <a:r>
              <a:rPr lang="es-ES" i="1" dirty="0"/>
              <a:t>Estado garantiza el derecho a la negociación colectiva. La Ley señala los procedimientos para la solución pacífica de los conflictos laborales. La intervención del Estado solo procede y es definitoria a falta de acuerdo entre las partes”</a:t>
            </a:r>
            <a:endParaRPr lang="es-PE" dirty="0"/>
          </a:p>
          <a:p>
            <a:endParaRPr lang="es-P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DERECHO COLECTIVO DEL TRABAJO EN LA CONSTITUCIÓN, </a:t>
            </a:r>
            <a:endParaRPr lang="es-PE" dirty="0"/>
          </a:p>
        </p:txBody>
      </p:sp>
      <p:sp>
        <p:nvSpPr>
          <p:cNvPr id="3" name="2 Marcador de contenido"/>
          <p:cNvSpPr>
            <a:spLocks noGrp="1"/>
          </p:cNvSpPr>
          <p:nvPr>
            <p:ph idx="1"/>
          </p:nvPr>
        </p:nvSpPr>
        <p:spPr/>
        <p:txBody>
          <a:bodyPr/>
          <a:lstStyle/>
          <a:p>
            <a:r>
              <a:rPr lang="es-PE" dirty="0" smtClean="0"/>
              <a:t>Artículo 55 Constitución de 1979</a:t>
            </a:r>
          </a:p>
          <a:p>
            <a:pPr>
              <a:buNone/>
            </a:pPr>
            <a:r>
              <a:rPr lang="es-ES" i="1" dirty="0" smtClean="0"/>
              <a:t>	“</a:t>
            </a:r>
            <a:r>
              <a:rPr lang="es-ES" i="1" dirty="0"/>
              <a:t>La huelga es derecho de los trabajadores. Se ejerce en la forma que establece la Ley.”</a:t>
            </a:r>
            <a:endParaRPr lang="es-P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DERECHO COLECTIVO DEL TRABAJO EN LA CONSTITUCIÓN, </a:t>
            </a:r>
            <a:endParaRPr lang="es-PE" dirty="0"/>
          </a:p>
        </p:txBody>
      </p:sp>
      <p:sp>
        <p:nvSpPr>
          <p:cNvPr id="3" name="2 Marcador de contenido"/>
          <p:cNvSpPr>
            <a:spLocks noGrp="1"/>
          </p:cNvSpPr>
          <p:nvPr>
            <p:ph idx="1"/>
          </p:nvPr>
        </p:nvSpPr>
        <p:spPr/>
        <p:txBody>
          <a:bodyPr>
            <a:normAutofit/>
          </a:bodyPr>
          <a:lstStyle/>
          <a:p>
            <a:r>
              <a:rPr lang="es-ES" dirty="0"/>
              <a:t>Artículo 28 de la Constitución de 1993: </a:t>
            </a:r>
            <a:r>
              <a:rPr lang="es-ES" i="1" dirty="0"/>
              <a:t>“El Estado reconoce los derechos de negociación colectiva y huelga. Cautela su ejercicio democrático:</a:t>
            </a:r>
            <a:endParaRPr lang="es-PE" dirty="0"/>
          </a:p>
          <a:p>
            <a:pPr>
              <a:buNone/>
            </a:pPr>
            <a:r>
              <a:rPr lang="es-ES" i="1" dirty="0" smtClean="0"/>
              <a:t>	1</a:t>
            </a:r>
            <a:r>
              <a:rPr lang="es-ES" i="1" dirty="0"/>
              <a:t>.- Garantiza la libertad sindical</a:t>
            </a:r>
            <a:endParaRPr lang="es-PE" dirty="0"/>
          </a:p>
          <a:p>
            <a:pPr>
              <a:buNone/>
            </a:pPr>
            <a:r>
              <a:rPr lang="es-ES" i="1" dirty="0" smtClean="0"/>
              <a:t>	2</a:t>
            </a:r>
            <a:r>
              <a:rPr lang="es-ES" i="1" dirty="0"/>
              <a:t>.- Fomenta la negociación colectiva y </a:t>
            </a:r>
            <a:r>
              <a:rPr lang="es-ES" i="1" dirty="0" smtClean="0"/>
              <a:t>promueve la </a:t>
            </a:r>
            <a:r>
              <a:rPr lang="es-ES" i="1" dirty="0"/>
              <a:t>solución pacífica de los convenios laborales</a:t>
            </a:r>
            <a:endParaRPr lang="es-PE" dirty="0"/>
          </a:p>
          <a:p>
            <a:pPr>
              <a:buNone/>
            </a:pPr>
            <a:r>
              <a:rPr lang="es-ES" i="1" dirty="0" smtClean="0"/>
              <a:t>	La </a:t>
            </a:r>
            <a:r>
              <a:rPr lang="es-ES" i="1" dirty="0"/>
              <a:t>convención colectiva tiene fuerza vinculante en el ámbito de lo acordado”</a:t>
            </a:r>
            <a:endParaRPr lang="es-PE" dirty="0"/>
          </a:p>
          <a:p>
            <a:endParaRPr lang="es-P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ES" b="1" dirty="0"/>
              <a:t>SUJETOS DEL DERECHO COLECTIVO DEL </a:t>
            </a:r>
            <a:r>
              <a:rPr lang="es-ES" b="1" dirty="0" smtClean="0"/>
              <a:t>TRABAJO</a:t>
            </a:r>
            <a:endParaRPr lang="es-PE" dirty="0"/>
          </a:p>
        </p:txBody>
      </p:sp>
      <p:sp>
        <p:nvSpPr>
          <p:cNvPr id="3" name="2 Marcador de contenido"/>
          <p:cNvSpPr>
            <a:spLocks noGrp="1"/>
          </p:cNvSpPr>
          <p:nvPr>
            <p:ph idx="1"/>
          </p:nvPr>
        </p:nvSpPr>
        <p:spPr/>
        <p:txBody>
          <a:bodyPr>
            <a:normAutofit/>
          </a:bodyPr>
          <a:lstStyle/>
          <a:p>
            <a:pPr algn="ctr"/>
            <a:r>
              <a:rPr lang="es-ES" dirty="0" smtClean="0"/>
              <a:t>SINDICATOS, </a:t>
            </a:r>
          </a:p>
          <a:p>
            <a:pPr algn="ctr"/>
            <a:r>
              <a:rPr lang="es-ES" dirty="0" smtClean="0"/>
              <a:t>FEDERACIONES,</a:t>
            </a:r>
          </a:p>
          <a:p>
            <a:pPr algn="ctr"/>
            <a:r>
              <a:rPr lang="es-ES" dirty="0" smtClean="0"/>
              <a:t>CONFEDERACIONES, Y </a:t>
            </a:r>
          </a:p>
          <a:p>
            <a:pPr algn="ctr"/>
            <a:r>
              <a:rPr lang="es-ES" dirty="0" smtClean="0"/>
              <a:t>EMPLEADORES.</a:t>
            </a:r>
            <a:endParaRPr lang="es-PE" dirty="0" smtClean="0"/>
          </a:p>
          <a:p>
            <a:endParaRPr lang="es-PE"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TotalTime>
  <Words>823</Words>
  <Application>Microsoft Office PowerPoint</Application>
  <PresentationFormat>Presentación en pantalla (4:3)</PresentationFormat>
  <Paragraphs>87</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Flujo</vt:lpstr>
      <vt:lpstr>DERECHO COLECTIVO DEL TRABAJO</vt:lpstr>
      <vt:lpstr>Presentación de PowerPoint</vt:lpstr>
      <vt:lpstr>DERECHO COLECTIVO DEL TRABAJO EN LA CONSTITUCIÓN, </vt:lpstr>
      <vt:lpstr>DERECHO COLECTIVO DEL TRABAJO</vt:lpstr>
      <vt:lpstr>DERECHO COLECTIVO DEL TRABAJO EN LA CONSTITUCIÓN, </vt:lpstr>
      <vt:lpstr>DERECHO COLECTIVO DEL TRABAJO EN LA CONSTITUCIÓN, </vt:lpstr>
      <vt:lpstr>DERECHO COLECTIVO DEL TRABAJO EN LA CONSTITUCIÓN, </vt:lpstr>
      <vt:lpstr>DERECHO COLECTIVO DEL TRABAJO EN LA CONSTITUCIÓN, </vt:lpstr>
      <vt:lpstr>SUJETOS DEL DERECHO COLECTIVO DEL TRABAJO</vt:lpstr>
      <vt:lpstr>LOS SINDICATOS </vt:lpstr>
      <vt:lpstr> SINDICATOS</vt:lpstr>
      <vt:lpstr>FEDERACIONES Y CONFEDERACIONES</vt:lpstr>
      <vt:lpstr>EL EMPLEADOR O GRUPO DE EMPLEADORES</vt:lpstr>
      <vt:lpstr>CLASES DE SINDICATOS</vt:lpstr>
      <vt:lpstr>DERECHOS DE LAS ORGANIZACIONES SINDICALES</vt:lpstr>
      <vt:lpstr>IMPEDIMENTOS DE LAS ORGANIZACIONES SINDICALES:</vt:lpstr>
      <vt:lpstr>OBLIGACIONES DE LAS ORGANIZACIONES SINDICALES</vt:lpstr>
      <vt:lpstr>REPRESENTACIÓN DE UN SINDICATO</vt:lpstr>
      <vt:lpstr>CAPACIDAD NEGOCIAL DE UN SINDICATO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COLECTIVO DEL TRABAJO</dc:title>
  <dc:creator>Francisco</dc:creator>
  <cp:lastModifiedBy>Rosa Luz Castillo Vilca</cp:lastModifiedBy>
  <cp:revision>4</cp:revision>
  <dcterms:created xsi:type="dcterms:W3CDTF">2016-06-30T16:16:20Z</dcterms:created>
  <dcterms:modified xsi:type="dcterms:W3CDTF">2016-07-08T16:20:20Z</dcterms:modified>
</cp:coreProperties>
</file>